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561263" cy="10693400"/>
  <p:notesSz cx="6858000" cy="9945688"/>
  <p:defaultTextStyle>
    <a:defPPr>
      <a:defRPr lang="ja-JP"/>
    </a:defPPr>
    <a:lvl1pPr marL="0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279">
          <p15:clr>
            <a:srgbClr val="A4A3A4"/>
          </p15:clr>
        </p15:guide>
        <p15:guide id="2" orient="horz" pos="6725">
          <p15:clr>
            <a:srgbClr val="A4A3A4"/>
          </p15:clr>
        </p15:guide>
        <p15:guide id="3" orient="horz" pos="3368">
          <p15:clr>
            <a:srgbClr val="A4A3A4"/>
          </p15:clr>
        </p15:guide>
        <p15:guide id="4" orient="horz" pos="11">
          <p15:clr>
            <a:srgbClr val="A4A3A4"/>
          </p15:clr>
        </p15:guide>
        <p15:guide id="5" orient="horz" pos="1145">
          <p15:clr>
            <a:srgbClr val="A4A3A4"/>
          </p15:clr>
        </p15:guide>
        <p15:guide id="6" orient="horz" pos="4457">
          <p15:clr>
            <a:srgbClr val="A4A3A4"/>
          </p15:clr>
        </p15:guide>
        <p15:guide id="7" orient="horz" pos="5591">
          <p15:clr>
            <a:srgbClr val="A4A3A4"/>
          </p15:clr>
        </p15:guide>
        <p15:guide id="8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FF11"/>
    <a:srgbClr val="1A10E2"/>
    <a:srgbClr val="CDF9A5"/>
    <a:srgbClr val="FCD5FF"/>
    <a:srgbClr val="FFDDFF"/>
    <a:srgbClr val="FFBDF7"/>
    <a:srgbClr val="FFBDE7"/>
    <a:srgbClr val="FFC9E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56" autoAdjust="0"/>
    <p:restoredTop sz="94660"/>
  </p:normalViewPr>
  <p:slideViewPr>
    <p:cSldViewPr snapToGrid="0" showGuides="1">
      <p:cViewPr>
        <p:scale>
          <a:sx n="50" d="100"/>
          <a:sy n="50" d="100"/>
        </p:scale>
        <p:origin x="-1308" y="-30"/>
      </p:cViewPr>
      <p:guideLst>
        <p:guide orient="horz" pos="2279"/>
        <p:guide orient="horz" pos="6725"/>
        <p:guide orient="horz" pos="3368"/>
        <p:guide orient="horz" pos="11"/>
        <p:guide orient="horz" pos="1145"/>
        <p:guide orient="horz" pos="4457"/>
        <p:guide orient="horz" pos="5591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70" d="100"/>
        <a:sy n="17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2393" cy="497685"/>
          </a:xfrm>
          <a:prstGeom prst="rect">
            <a:avLst/>
          </a:prstGeom>
        </p:spPr>
        <p:txBody>
          <a:bodyPr vert="horz" lIns="92546" tIns="46273" rIns="92546" bIns="4627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3991" y="0"/>
            <a:ext cx="2972392" cy="497685"/>
          </a:xfrm>
          <a:prstGeom prst="rect">
            <a:avLst/>
          </a:prstGeom>
        </p:spPr>
        <p:txBody>
          <a:bodyPr vert="horz" lIns="92546" tIns="46273" rIns="92546" bIns="46273" rtlCol="0"/>
          <a:lstStyle>
            <a:lvl1pPr algn="r">
              <a:defRPr sz="1200"/>
            </a:lvl1pPr>
          </a:lstStyle>
          <a:p>
            <a:fld id="{D35F3F06-A6EE-4DAC-8ECB-6355CFD9E179}" type="datetimeFigureOut">
              <a:rPr kumimoji="1" lang="ja-JP" altLang="en-US" smtClean="0"/>
              <a:t>2017/10/6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09788" y="746125"/>
            <a:ext cx="2638425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546" tIns="46273" rIns="92546" bIns="4627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316" y="4724001"/>
            <a:ext cx="5487370" cy="4475960"/>
          </a:xfrm>
          <a:prstGeom prst="rect">
            <a:avLst/>
          </a:prstGeom>
        </p:spPr>
        <p:txBody>
          <a:bodyPr vert="horz" lIns="92546" tIns="46273" rIns="92546" bIns="4627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6403"/>
            <a:ext cx="2972393" cy="497684"/>
          </a:xfrm>
          <a:prstGeom prst="rect">
            <a:avLst/>
          </a:prstGeom>
        </p:spPr>
        <p:txBody>
          <a:bodyPr vert="horz" lIns="92546" tIns="46273" rIns="92546" bIns="4627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3991" y="9446403"/>
            <a:ext cx="2972392" cy="497684"/>
          </a:xfrm>
          <a:prstGeom prst="rect">
            <a:avLst/>
          </a:prstGeom>
        </p:spPr>
        <p:txBody>
          <a:bodyPr vert="horz" lIns="92546" tIns="46273" rIns="92546" bIns="46273" rtlCol="0" anchor="b"/>
          <a:lstStyle>
            <a:lvl1pPr algn="r">
              <a:defRPr sz="1200"/>
            </a:lvl1pPr>
          </a:lstStyle>
          <a:p>
            <a:fld id="{D5E6BD16-8672-40AA-B7FA-A2818127F2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14363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E6BD16-8672-40AA-B7FA-A2818127F2E9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7716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スライド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図プレースホルダー 18"/>
          <p:cNvSpPr>
            <a:spLocks noGrp="1"/>
          </p:cNvSpPr>
          <p:nvPr>
            <p:ph type="pic" sz="quarter" idx="10" hasCustomPrompt="1"/>
          </p:nvPr>
        </p:nvSpPr>
        <p:spPr>
          <a:xfrm>
            <a:off x="2686050" y="6365684"/>
            <a:ext cx="982663" cy="1055688"/>
          </a:xfrm>
          <a:blipFill dpi="0" rotWithShape="1">
            <a:blip r:embed="rId2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tile tx="0" ty="0" sx="100000" sy="100000" flip="none" algn="tl"/>
          </a:blipFill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rgbClr val="FF0000"/>
                </a:solidFill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</p:spTree>
    <p:extLst>
      <p:ext uri="{BB962C8B-B14F-4D97-AF65-F5344CB8AC3E}">
        <p14:creationId xmlns:p14="http://schemas.microsoft.com/office/powerpoint/2010/main" val="4283720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60582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78064" y="428232"/>
            <a:ext cx="6805137" cy="1782234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64" y="2495127"/>
            <a:ext cx="6805137" cy="7057150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78064" y="9911200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D7F4BE5E-49AD-4A1F-899F-27EDDE3EAFD8}" type="datetimeFigureOut">
              <a:rPr lang="ja-JP" altLang="en-US" smtClean="0"/>
              <a:pPr/>
              <a:t>2017/10/6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83432" y="9911200"/>
            <a:ext cx="2394400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418906" y="9911200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332BD8D6-8B9A-449D-A6F9-F5811F654A4C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19694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txStyles>
    <p:titleStyle>
      <a:lvl1pPr algn="ctr" defTabSz="1043056" rtl="0" eaLnBrk="1" latinLnBrk="0" hangingPunct="1">
        <a:spcBef>
          <a:spcPct val="0"/>
        </a:spcBef>
        <a:buNone/>
        <a:defRPr kumimoji="1" sz="50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37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itchFamily="34" charset="0"/>
        <a:buChar char="–"/>
        <a:defRPr kumimoji="1" sz="32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7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itchFamily="34" charset="0"/>
        <a:buChar char="–"/>
        <a:defRPr kumimoji="1" sz="23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itchFamily="34" charset="0"/>
        <a:buChar char="»"/>
        <a:defRPr kumimoji="1" sz="23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正方形/長方形 52"/>
          <p:cNvSpPr/>
          <p:nvPr/>
        </p:nvSpPr>
        <p:spPr>
          <a:xfrm>
            <a:off x="-11521" y="0"/>
            <a:ext cx="7572784" cy="106934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角丸四角形 54"/>
          <p:cNvSpPr/>
          <p:nvPr/>
        </p:nvSpPr>
        <p:spPr>
          <a:xfrm>
            <a:off x="112504" y="223583"/>
            <a:ext cx="7324725" cy="10149874"/>
          </a:xfrm>
          <a:prstGeom prst="roundRect">
            <a:avLst>
              <a:gd name="adj" fmla="val 2659"/>
            </a:avLst>
          </a:prstGeom>
          <a:solidFill>
            <a:schemeClr val="bg1"/>
          </a:solidFill>
          <a:ln w="5715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3" name="片側の 2 つの角を丸めた四角形 42"/>
          <p:cNvSpPr/>
          <p:nvPr/>
        </p:nvSpPr>
        <p:spPr>
          <a:xfrm>
            <a:off x="531297" y="5026546"/>
            <a:ext cx="1317266" cy="320154"/>
          </a:xfrm>
          <a:prstGeom prst="round2Same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8" name="角丸四角形 107"/>
          <p:cNvSpPr/>
          <p:nvPr/>
        </p:nvSpPr>
        <p:spPr>
          <a:xfrm>
            <a:off x="636932" y="6285367"/>
            <a:ext cx="6251708" cy="1994235"/>
          </a:xfrm>
          <a:prstGeom prst="roundRect">
            <a:avLst>
              <a:gd name="adj" fmla="val 3097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9" name="テキスト ボックス 98"/>
          <p:cNvSpPr txBox="1"/>
          <p:nvPr/>
        </p:nvSpPr>
        <p:spPr>
          <a:xfrm>
            <a:off x="2768315" y="6274379"/>
            <a:ext cx="2186192" cy="20313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</a:t>
            </a:r>
            <a:r>
              <a:rPr lang="ja-JP" altLang="en-US" sz="1400" dirty="0">
                <a:latin typeface="HG行書体" panose="03000609000000000000" pitchFamily="65" charset="-128"/>
                <a:ea typeface="HG行書体" panose="03000609000000000000" pitchFamily="65" charset="-128"/>
              </a:rPr>
              <a:t>１．開会の辞　　　</a:t>
            </a:r>
            <a:endParaRPr lang="en-US" altLang="ja-JP" sz="1400" dirty="0">
              <a:latin typeface="HG行書体" panose="03000609000000000000" pitchFamily="65" charset="-128"/>
              <a:ea typeface="HG行書体" panose="03000609000000000000" pitchFamily="65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>
                <a:latin typeface="HG行書体" panose="03000609000000000000" pitchFamily="65" charset="-128"/>
                <a:ea typeface="HG行書体" panose="03000609000000000000" pitchFamily="65" charset="-128"/>
              </a:rPr>
              <a:t>　２．学部長挨拶　　</a:t>
            </a:r>
            <a:endParaRPr lang="en-US" altLang="ja-JP" sz="1400" dirty="0">
              <a:latin typeface="HG行書体" panose="03000609000000000000" pitchFamily="65" charset="-128"/>
              <a:ea typeface="HG行書体" panose="03000609000000000000" pitchFamily="65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>
                <a:latin typeface="HG行書体" panose="03000609000000000000" pitchFamily="65" charset="-128"/>
                <a:ea typeface="HG行書体" panose="03000609000000000000" pitchFamily="65" charset="-128"/>
              </a:rPr>
              <a:t>　３．今野先生のご紹介　</a:t>
            </a:r>
            <a:endParaRPr lang="en-US" altLang="ja-JP" sz="1400" dirty="0">
              <a:latin typeface="HG行書体" panose="03000609000000000000" pitchFamily="65" charset="-128"/>
              <a:ea typeface="HG行書体" panose="03000609000000000000" pitchFamily="65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>
                <a:latin typeface="HG行書体" panose="03000609000000000000" pitchFamily="65" charset="-128"/>
                <a:ea typeface="HG行書体" panose="03000609000000000000" pitchFamily="65" charset="-128"/>
              </a:rPr>
              <a:t>　４．最終講義　</a:t>
            </a:r>
            <a:endParaRPr lang="en-US" altLang="ja-JP" sz="1400" dirty="0">
              <a:latin typeface="HG行書体" panose="03000609000000000000" pitchFamily="65" charset="-128"/>
              <a:ea typeface="HG行書体" panose="03000609000000000000" pitchFamily="65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>
                <a:latin typeface="HG行書体" panose="03000609000000000000" pitchFamily="65" charset="-128"/>
                <a:ea typeface="HG行書体" panose="03000609000000000000" pitchFamily="65" charset="-128"/>
              </a:rPr>
              <a:t>　５．学科長挨拶　</a:t>
            </a:r>
            <a:endParaRPr lang="en-US" altLang="ja-JP" sz="1400" dirty="0">
              <a:latin typeface="HG行書体" panose="03000609000000000000" pitchFamily="65" charset="-128"/>
              <a:ea typeface="HG行書体" panose="03000609000000000000" pitchFamily="65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>
                <a:latin typeface="HG行書体" panose="03000609000000000000" pitchFamily="65" charset="-128"/>
                <a:ea typeface="HG行書体" panose="03000609000000000000" pitchFamily="65" charset="-128"/>
              </a:rPr>
              <a:t>　６．閉会の辞</a:t>
            </a:r>
            <a:endParaRPr lang="en-US" altLang="ja-JP" sz="1400" dirty="0">
              <a:latin typeface="HG行書体" panose="03000609000000000000" pitchFamily="65" charset="-128"/>
              <a:ea typeface="HG行書体" panose="03000609000000000000" pitchFamily="65" charset="-128"/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963151" y="5353783"/>
            <a:ext cx="913146" cy="320067"/>
          </a:xfrm>
          <a:prstGeom prst="roundRect">
            <a:avLst/>
          </a:prstGeom>
          <a:solidFill>
            <a:srgbClr val="FF9933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913261" y="1110791"/>
            <a:ext cx="6043962" cy="132343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 prstMaterial="matte">
              <a:bevelT w="25400" h="38100"/>
            </a:sp3d>
          </a:bodyPr>
          <a:lstStyle/>
          <a:p>
            <a:pPr algn="ctr"/>
            <a:r>
              <a:rPr lang="ja-JP" altLang="en-US" sz="4000" b="1" dirty="0">
                <a:solidFill>
                  <a:srgbClr val="1A10E2"/>
                </a:solidFill>
                <a:effectLst>
                  <a:reflection blurRad="6350" stA="60000" endA="900" endPos="58000" dir="5400000" sy="-100000" algn="bl" rotWithShape="0"/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今野義孝教授</a:t>
            </a:r>
            <a:endParaRPr lang="en-US" altLang="ja-JP" sz="4000" b="1" dirty="0">
              <a:solidFill>
                <a:srgbClr val="1A10E2"/>
              </a:solidFill>
              <a:effectLst>
                <a:reflection blurRad="6350" stA="60000" endA="900" endPos="58000" dir="5400000" sy="-100000" algn="bl" rotWithShape="0"/>
              </a:effectLst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ctr"/>
            <a:r>
              <a:rPr lang="ja-JP" altLang="en-US" sz="4000" b="1" dirty="0">
                <a:solidFill>
                  <a:srgbClr val="1A10E2"/>
                </a:solidFill>
                <a:effectLst>
                  <a:reflection blurRad="6350" stA="60000" endA="900" endPos="58000" dir="5400000" sy="-100000" algn="bl" rotWithShape="0"/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最終講義ご案内</a:t>
            </a:r>
            <a:endParaRPr kumimoji="1" lang="ja-JP" altLang="en-US" sz="4000" b="1" dirty="0">
              <a:solidFill>
                <a:srgbClr val="1A10E2"/>
              </a:solidFill>
              <a:effectLst>
                <a:reflection blurRad="6350" stA="60000" endA="900" endPos="58000" dir="5400000" sy="-100000" algn="bl" rotWithShape="0"/>
              </a:effectLst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3013226" y="436288"/>
            <a:ext cx="16838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20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文教大学</a:t>
            </a:r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2145143" y="710681"/>
            <a:ext cx="35014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20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人間科学部臨床心理学科</a:t>
            </a:r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887231" y="3134729"/>
            <a:ext cx="593582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/>
              <a:t>　</a:t>
            </a:r>
            <a:endParaRPr lang="en-US" altLang="ja-JP" sz="1050" dirty="0">
              <a:latin typeface="ＭＳ Ｐ明朝" panose="02020600040205080304" pitchFamily="18" charset="-128"/>
              <a:ea typeface="ＭＳ Ｐ明朝" panose="02020600040205080304" pitchFamily="18" charset="-128"/>
              <a:cs typeface="メイリオ" pitchFamily="50" charset="-128"/>
            </a:endParaRPr>
          </a:p>
        </p:txBody>
      </p:sp>
      <p:sp>
        <p:nvSpPr>
          <p:cNvPr id="23" name="角丸四角形 22"/>
          <p:cNvSpPr/>
          <p:nvPr/>
        </p:nvSpPr>
        <p:spPr>
          <a:xfrm>
            <a:off x="1273171" y="4542292"/>
            <a:ext cx="5385690" cy="421700"/>
          </a:xfrm>
          <a:prstGeom prst="roundRect">
            <a:avLst>
              <a:gd name="adj" fmla="val 4590"/>
            </a:avLst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kumimoji="1" lang="ja-JP" altLang="en-US" dirty="0"/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1728874" y="4504126"/>
            <a:ext cx="49044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  <a:cs typeface="メイリオ" pitchFamily="50" charset="-128"/>
              </a:rPr>
              <a:t>日時 </a:t>
            </a:r>
            <a:r>
              <a:rPr kumimoji="1" lang="en-US" altLang="ja-JP" sz="20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  <a:cs typeface="メイリオ" pitchFamily="50" charset="-128"/>
              </a:rPr>
              <a:t>: </a:t>
            </a:r>
            <a:r>
              <a:rPr lang="en-US" altLang="ja-JP" sz="20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  <a:cs typeface="メイリオ" pitchFamily="50" charset="-128"/>
              </a:rPr>
              <a:t>2018</a:t>
            </a:r>
            <a:r>
              <a:rPr kumimoji="1" lang="ja-JP" altLang="en-US" sz="20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  <a:cs typeface="メイリオ" pitchFamily="50" charset="-128"/>
              </a:rPr>
              <a:t>年１月</a:t>
            </a:r>
            <a:r>
              <a:rPr kumimoji="1" lang="en-US" altLang="ja-JP" sz="20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  <a:cs typeface="メイリオ" pitchFamily="50" charset="-128"/>
              </a:rPr>
              <a:t>27</a:t>
            </a:r>
            <a:r>
              <a:rPr kumimoji="1" lang="ja-JP" altLang="en-US" sz="20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  <a:cs typeface="メイリオ" pitchFamily="50" charset="-128"/>
              </a:rPr>
              <a:t>日（土）</a:t>
            </a:r>
            <a:r>
              <a:rPr kumimoji="1" lang="en-US" altLang="ja-JP" sz="20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  <a:cs typeface="メイリオ" pitchFamily="50" charset="-128"/>
              </a:rPr>
              <a:t>13:00</a:t>
            </a:r>
            <a:r>
              <a:rPr kumimoji="1" lang="ja-JP" altLang="en-US" sz="20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  <a:cs typeface="メイリオ" pitchFamily="50" charset="-128"/>
              </a:rPr>
              <a:t>～</a:t>
            </a:r>
          </a:p>
        </p:txBody>
      </p:sp>
      <p:sp>
        <p:nvSpPr>
          <p:cNvPr id="97" name="テキスト ボックス 96"/>
          <p:cNvSpPr txBox="1"/>
          <p:nvPr/>
        </p:nvSpPr>
        <p:spPr>
          <a:xfrm>
            <a:off x="997389" y="5349376"/>
            <a:ext cx="9640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第</a:t>
            </a:r>
            <a:r>
              <a:rPr lang="en-US" altLang="ja-JP" sz="2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</a:t>
            </a:r>
            <a:r>
              <a:rPr lang="ja-JP" altLang="en-US" sz="2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部</a:t>
            </a:r>
            <a:endParaRPr kumimoji="1" lang="ja-JP" altLang="en-US" sz="2000" b="1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00" name="角丸四角形 99"/>
          <p:cNvSpPr/>
          <p:nvPr/>
        </p:nvSpPr>
        <p:spPr>
          <a:xfrm>
            <a:off x="1037222" y="8471309"/>
            <a:ext cx="884383" cy="354421"/>
          </a:xfrm>
          <a:prstGeom prst="roundRect">
            <a:avLst/>
          </a:prstGeom>
          <a:solidFill>
            <a:srgbClr val="FF9933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1" name="テキスト ボックス 100"/>
          <p:cNvSpPr txBox="1"/>
          <p:nvPr/>
        </p:nvSpPr>
        <p:spPr>
          <a:xfrm>
            <a:off x="1037222" y="8480808"/>
            <a:ext cx="11126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第</a:t>
            </a:r>
            <a:r>
              <a:rPr lang="en-US" altLang="ja-JP" sz="2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</a:t>
            </a:r>
            <a:r>
              <a:rPr lang="ja-JP" altLang="en-US" sz="2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部</a:t>
            </a:r>
            <a:endParaRPr kumimoji="1" lang="ja-JP" altLang="en-US" sz="2000" b="1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02" name="テキスト ボックス 101"/>
          <p:cNvSpPr txBox="1"/>
          <p:nvPr/>
        </p:nvSpPr>
        <p:spPr>
          <a:xfrm>
            <a:off x="2286383" y="8492957"/>
            <a:ext cx="4274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b="1" dirty="0">
                <a:latin typeface="+mj-ea"/>
                <a:ea typeface="+mj-ea"/>
                <a:cs typeface="メイリオ" pitchFamily="50" charset="-128"/>
              </a:rPr>
              <a:t>感謝の会　（会場：学食</a:t>
            </a:r>
            <a:r>
              <a:rPr kumimoji="1" lang="en-US" altLang="ja-JP" sz="1800" b="1" dirty="0">
                <a:latin typeface="+mj-ea"/>
                <a:ea typeface="+mj-ea"/>
                <a:cs typeface="メイリオ" pitchFamily="50" charset="-128"/>
              </a:rPr>
              <a:t>2</a:t>
            </a:r>
            <a:r>
              <a:rPr lang="ja-JP" altLang="en-US" sz="1800" b="1" dirty="0">
                <a:latin typeface="+mj-ea"/>
                <a:ea typeface="+mj-ea"/>
                <a:cs typeface="メイリオ" pitchFamily="50" charset="-128"/>
              </a:rPr>
              <a:t>階）</a:t>
            </a:r>
            <a:endParaRPr kumimoji="1" lang="ja-JP" altLang="en-US" sz="1800" b="1" dirty="0">
              <a:latin typeface="+mj-ea"/>
              <a:ea typeface="+mj-ea"/>
              <a:cs typeface="メイリオ" pitchFamily="50" charset="-128"/>
            </a:endParaRPr>
          </a:p>
        </p:txBody>
      </p:sp>
      <p:sp>
        <p:nvSpPr>
          <p:cNvPr id="103" name="テキスト ボックス 102"/>
          <p:cNvSpPr txBox="1"/>
          <p:nvPr/>
        </p:nvSpPr>
        <p:spPr>
          <a:xfrm>
            <a:off x="1728874" y="8835229"/>
            <a:ext cx="4274432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800" b="1" dirty="0">
                <a:latin typeface="+mj-ea"/>
                <a:ea typeface="+mj-ea"/>
                <a:cs typeface="メイリオ" pitchFamily="50" charset="-128"/>
              </a:rPr>
              <a:t>最終講義終了後、</a:t>
            </a:r>
            <a:r>
              <a:rPr kumimoji="1" lang="en-US" altLang="ja-JP" sz="1800" b="1" dirty="0">
                <a:latin typeface="+mj-ea"/>
                <a:ea typeface="+mj-ea"/>
                <a:cs typeface="メイリオ" pitchFamily="50" charset="-128"/>
              </a:rPr>
              <a:t>14:50</a:t>
            </a:r>
            <a:r>
              <a:rPr kumimoji="1" lang="ja-JP" altLang="en-US" sz="1800" b="1" dirty="0">
                <a:latin typeface="+mj-ea"/>
                <a:ea typeface="+mj-ea"/>
                <a:cs typeface="メイリオ" pitchFamily="50" charset="-128"/>
              </a:rPr>
              <a:t>～</a:t>
            </a:r>
            <a:r>
              <a:rPr kumimoji="1" lang="en-US" altLang="ja-JP" sz="1800" b="1" dirty="0">
                <a:latin typeface="+mj-ea"/>
                <a:ea typeface="+mj-ea"/>
                <a:cs typeface="メイリオ" pitchFamily="50" charset="-128"/>
              </a:rPr>
              <a:t>16</a:t>
            </a:r>
            <a:r>
              <a:rPr lang="en-US" altLang="ja-JP" sz="1800" b="1" dirty="0">
                <a:latin typeface="+mj-ea"/>
                <a:ea typeface="+mj-ea"/>
                <a:cs typeface="メイリオ" pitchFamily="50" charset="-128"/>
              </a:rPr>
              <a:t>:20</a:t>
            </a:r>
            <a:r>
              <a:rPr lang="ja-JP" altLang="en-US" sz="1800" b="1" dirty="0">
                <a:latin typeface="+mj-ea"/>
                <a:ea typeface="+mj-ea"/>
                <a:cs typeface="メイリオ" pitchFamily="50" charset="-128"/>
              </a:rPr>
              <a:t>（予定）</a:t>
            </a:r>
            <a:endParaRPr lang="en-US" altLang="ja-JP" sz="1800" b="1" dirty="0">
              <a:latin typeface="+mj-ea"/>
              <a:ea typeface="+mj-ea"/>
              <a:cs typeface="メイリオ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400" b="1" dirty="0">
                <a:latin typeface="+mj-ea"/>
                <a:ea typeface="+mj-ea"/>
                <a:cs typeface="メイリオ" pitchFamily="50" charset="-128"/>
              </a:rPr>
              <a:t>　　　　　　　　会費　</a:t>
            </a:r>
            <a:r>
              <a:rPr kumimoji="1" lang="en-US" altLang="ja-JP" sz="1400" b="1" dirty="0">
                <a:latin typeface="+mj-ea"/>
                <a:ea typeface="+mj-ea"/>
                <a:cs typeface="メイリオ" pitchFamily="50" charset="-128"/>
              </a:rPr>
              <a:t>3,000</a:t>
            </a:r>
            <a:r>
              <a:rPr kumimoji="1" lang="ja-JP" altLang="en-US" sz="1400" b="1" dirty="0">
                <a:latin typeface="+mj-ea"/>
                <a:ea typeface="+mj-ea"/>
                <a:cs typeface="メイリオ" pitchFamily="50" charset="-128"/>
              </a:rPr>
              <a:t>円　</a:t>
            </a:r>
            <a:r>
              <a:rPr kumimoji="1" lang="en-US" altLang="ja-JP" sz="1400" b="1" dirty="0">
                <a:latin typeface="+mj-ea"/>
                <a:ea typeface="+mj-ea"/>
                <a:cs typeface="メイリオ" pitchFamily="50" charset="-128"/>
              </a:rPr>
              <a:t>(</a:t>
            </a:r>
            <a:r>
              <a:rPr kumimoji="1" lang="ja-JP" altLang="en-US" sz="1400" b="1" dirty="0">
                <a:latin typeface="+mj-ea"/>
                <a:ea typeface="+mj-ea"/>
                <a:cs typeface="メイリオ" pitchFamily="50" charset="-128"/>
              </a:rPr>
              <a:t>現役生</a:t>
            </a:r>
            <a:r>
              <a:rPr kumimoji="1" lang="en-US" altLang="ja-JP" sz="1400" b="1" dirty="0">
                <a:latin typeface="+mj-ea"/>
                <a:ea typeface="+mj-ea"/>
                <a:cs typeface="メイリオ" pitchFamily="50" charset="-128"/>
              </a:rPr>
              <a:t>1,500</a:t>
            </a:r>
            <a:r>
              <a:rPr kumimoji="1" lang="ja-JP" altLang="en-US" sz="1400" b="1" dirty="0">
                <a:latin typeface="+mj-ea"/>
                <a:ea typeface="+mj-ea"/>
                <a:cs typeface="メイリオ" pitchFamily="50" charset="-128"/>
              </a:rPr>
              <a:t>円）</a:t>
            </a:r>
            <a:endParaRPr kumimoji="1" lang="en-US" altLang="ja-JP" sz="1400" b="1" dirty="0">
              <a:latin typeface="+mj-ea"/>
              <a:ea typeface="+mj-ea"/>
              <a:cs typeface="メイリオ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b="1" dirty="0">
                <a:latin typeface="+mj-ea"/>
                <a:ea typeface="+mj-ea"/>
                <a:cs typeface="メイリオ" pitchFamily="50" charset="-128"/>
              </a:rPr>
              <a:t>　　　　　　　　　当日、会場受付　</a:t>
            </a:r>
            <a:r>
              <a:rPr lang="en-US" altLang="ja-JP" sz="1400" b="1" dirty="0">
                <a:latin typeface="+mj-ea"/>
                <a:ea typeface="+mj-ea"/>
                <a:cs typeface="メイリオ" pitchFamily="50" charset="-128"/>
              </a:rPr>
              <a:t>(</a:t>
            </a:r>
            <a:r>
              <a:rPr lang="ja-JP" altLang="en-US" sz="1400" b="1" dirty="0">
                <a:latin typeface="+mj-ea"/>
                <a:ea typeface="+mj-ea"/>
                <a:cs typeface="メイリオ" pitchFamily="50" charset="-128"/>
              </a:rPr>
              <a:t>予約不要）</a:t>
            </a:r>
            <a:endParaRPr kumimoji="1" lang="en-US" altLang="ja-JP" sz="1400" b="1" dirty="0">
              <a:latin typeface="+mj-ea"/>
              <a:ea typeface="+mj-ea"/>
              <a:cs typeface="メイリオ" pitchFamily="50" charset="-128"/>
            </a:endParaRPr>
          </a:p>
        </p:txBody>
      </p:sp>
      <p:sp>
        <p:nvSpPr>
          <p:cNvPr id="104" name="テキスト ボックス 103"/>
          <p:cNvSpPr txBox="1"/>
          <p:nvPr/>
        </p:nvSpPr>
        <p:spPr>
          <a:xfrm>
            <a:off x="2132548" y="9349652"/>
            <a:ext cx="375684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kumimoji="1" lang="en-US" altLang="ja-JP" sz="1400" b="1" dirty="0">
              <a:latin typeface="+mj-ea"/>
              <a:ea typeface="+mj-ea"/>
              <a:cs typeface="メイリオ" pitchFamily="50" charset="-128"/>
            </a:endParaRPr>
          </a:p>
        </p:txBody>
      </p:sp>
      <p:sp>
        <p:nvSpPr>
          <p:cNvPr id="112" name="テキスト ボックス 111"/>
          <p:cNvSpPr txBox="1"/>
          <p:nvPr/>
        </p:nvSpPr>
        <p:spPr>
          <a:xfrm>
            <a:off x="656219" y="5007820"/>
            <a:ext cx="10737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800" b="1" dirty="0">
                <a:solidFill>
                  <a:srgbClr val="1A10E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lonna MT" panose="04020805060202030203" pitchFamily="82" charset="0"/>
                <a:ea typeface="メイリオ" pitchFamily="50" charset="-128"/>
                <a:cs typeface="メイリオ" pitchFamily="50" charset="-128"/>
              </a:rPr>
              <a:t>Program</a:t>
            </a:r>
            <a:endParaRPr kumimoji="1" lang="ja-JP" altLang="en-US" sz="1800" b="1" dirty="0">
              <a:solidFill>
                <a:srgbClr val="1A10E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olonna MT" panose="04020805060202030203" pitchFamily="82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6" name="図プレースホルダー 5"/>
          <p:cNvPicPr>
            <a:picLocks noGrp="1" noChangeAspect="1"/>
          </p:cNvPicPr>
          <p:nvPr>
            <p:ph type="pic" sz="quarter" idx="10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4881" y="6411120"/>
            <a:ext cx="1125779" cy="1692901"/>
          </a:xfrm>
        </p:spPr>
      </p:pic>
      <p:sp>
        <p:nvSpPr>
          <p:cNvPr id="37" name="テキスト ボックス 36"/>
          <p:cNvSpPr txBox="1"/>
          <p:nvPr/>
        </p:nvSpPr>
        <p:spPr>
          <a:xfrm>
            <a:off x="330036" y="2591055"/>
            <a:ext cx="6927678" cy="17889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今野先生は</a:t>
            </a:r>
            <a:r>
              <a:rPr lang="en-US" altLang="ja-JP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1979</a:t>
            </a:r>
            <a:r>
              <a:rPr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年に教育学部に赴任、</a:t>
            </a:r>
            <a:r>
              <a:rPr lang="en-US" altLang="ja-JP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 2002</a:t>
            </a:r>
            <a:r>
              <a:rPr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年に人間科学部への異動を経て、</a:t>
            </a:r>
            <a:r>
              <a:rPr lang="en-US" altLang="ja-JP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39</a:t>
            </a:r>
            <a:r>
              <a:rPr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年の長きにわたり本学で教鞭をとられ、</a:t>
            </a:r>
            <a:r>
              <a:rPr lang="en-US" altLang="ja-JP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3</a:t>
            </a:r>
            <a:r>
              <a:rPr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月をもって定年を迎えられます。臨床心理学科の</a:t>
            </a:r>
            <a:r>
              <a:rPr lang="ja-JP" altLang="ja-JP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中心的</a:t>
            </a:r>
            <a:r>
              <a:rPr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メンバーとして、</a:t>
            </a:r>
            <a:r>
              <a:rPr lang="ja-JP" altLang="ja-JP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臨床心理学、</a:t>
            </a:r>
            <a:r>
              <a:rPr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臨床動作法、認知行動療法</a:t>
            </a:r>
            <a:r>
              <a:rPr lang="ja-JP" altLang="ja-JP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など幅広い領域で</a:t>
            </a:r>
            <a:r>
              <a:rPr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実証研究および臨床活動に従事され、</a:t>
            </a:r>
            <a:r>
              <a:rPr lang="ja-JP" altLang="ja-JP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学部生や院生の指導に</a:t>
            </a:r>
            <a:r>
              <a:rPr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おいても多大な貢献をされました。つきましては、最終講義と長年のご功労に対する感謝の会を開催いたします。多くの方のご出席を心よりお待ちしております。</a:t>
            </a:r>
            <a:endParaRPr lang="en-US" altLang="ja-JP" sz="105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＜略歴＞ </a:t>
            </a:r>
            <a:r>
              <a:rPr lang="en-US" altLang="ja-JP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1948</a:t>
            </a:r>
            <a:r>
              <a:rPr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年、秋田県生まれ。国文学者になることを夢みて鴨長明の方丈記を研究をしていたが、精神病院の夜間看護助手のアルバイトがきっかけで、人間の心の不思議さにひかれていく。それ以来、心と身体が響き合うコミュニケーションの研究を続けている。</a:t>
            </a:r>
            <a:r>
              <a:rPr lang="en-US" altLang="ja-JP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1988</a:t>
            </a:r>
            <a:r>
              <a:rPr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年「動作的アプローチによる発達障害児のセルフコントロールに関する研究」で学位を取得。</a:t>
            </a:r>
            <a:endParaRPr lang="en-US" altLang="ja-JP" sz="105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950683" y="5269750"/>
            <a:ext cx="6198753" cy="10233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2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kumimoji="1" lang="ja-JP" altLang="en-US" sz="20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</a:t>
            </a:r>
            <a:r>
              <a:rPr kumimoji="1" lang="ja-JP" altLang="en-US" sz="22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kumimoji="1" lang="ja-JP" altLang="en-US" sz="1800" b="1" dirty="0">
                <a:latin typeface="+mn-ea"/>
                <a:cs typeface="メイリオ" pitchFamily="50" charset="-128"/>
              </a:rPr>
              <a:t>最終講義　</a:t>
            </a:r>
            <a:r>
              <a:rPr kumimoji="1" lang="en-US" altLang="ja-JP" sz="1800" b="1" dirty="0">
                <a:latin typeface="+mn-ea"/>
                <a:cs typeface="メイリオ" pitchFamily="50" charset="-128"/>
              </a:rPr>
              <a:t>13:00</a:t>
            </a:r>
            <a:r>
              <a:rPr kumimoji="1" lang="ja-JP" altLang="en-US" sz="1800" b="1" dirty="0">
                <a:latin typeface="+mn-ea"/>
                <a:cs typeface="メイリオ" pitchFamily="50" charset="-128"/>
              </a:rPr>
              <a:t>～</a:t>
            </a:r>
            <a:r>
              <a:rPr kumimoji="1" lang="en-US" altLang="ja-JP" sz="1800" b="1" dirty="0">
                <a:latin typeface="+mn-ea"/>
                <a:cs typeface="メイリオ" pitchFamily="50" charset="-128"/>
              </a:rPr>
              <a:t>14:40</a:t>
            </a:r>
            <a:r>
              <a:rPr kumimoji="1" lang="ja-JP" altLang="en-US" sz="1800" b="1" dirty="0">
                <a:latin typeface="+mn-ea"/>
                <a:cs typeface="メイリオ" pitchFamily="50" charset="-128"/>
              </a:rPr>
              <a:t>　</a:t>
            </a:r>
            <a:r>
              <a:rPr lang="en-US" altLang="ja-JP" sz="1800" dirty="0">
                <a:latin typeface="+mn-ea"/>
                <a:cs typeface="メイリオ" pitchFamily="50" charset="-128"/>
              </a:rPr>
              <a:t>12</a:t>
            </a:r>
            <a:r>
              <a:rPr lang="ja-JP" altLang="en-US" sz="1800" dirty="0">
                <a:latin typeface="+mn-ea"/>
                <a:cs typeface="メイリオ" pitchFamily="50" charset="-128"/>
              </a:rPr>
              <a:t>号館</a:t>
            </a:r>
            <a:r>
              <a:rPr lang="en-US" altLang="ja-JP" sz="1800" dirty="0">
                <a:latin typeface="+mn-ea"/>
                <a:cs typeface="メイリオ" pitchFamily="50" charset="-128"/>
              </a:rPr>
              <a:t>12101</a:t>
            </a:r>
            <a:r>
              <a:rPr lang="ja-JP" altLang="en-US" sz="1800" dirty="0">
                <a:latin typeface="+mn-ea"/>
                <a:cs typeface="メイリオ" pitchFamily="50" charset="-128"/>
              </a:rPr>
              <a:t>教室</a:t>
            </a:r>
            <a:endParaRPr kumimoji="1" lang="en-US" altLang="ja-JP" sz="1050" b="1" dirty="0">
              <a:latin typeface="+mn-ea"/>
              <a:cs typeface="メイリオ" pitchFamily="50" charset="-128"/>
            </a:endParaRPr>
          </a:p>
          <a:p>
            <a:r>
              <a:rPr lang="ja-JP" altLang="en-US" sz="105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　　　　　　　　　</a:t>
            </a:r>
            <a:endParaRPr kumimoji="1" lang="en-US" altLang="ja-JP" sz="105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8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「</a:t>
            </a:r>
            <a:r>
              <a:rPr lang="ja-JP" altLang="en-US" sz="2800" b="1" dirty="0">
                <a:latin typeface="+mj-ea"/>
                <a:ea typeface="+mj-ea"/>
              </a:rPr>
              <a:t>私の臨床を支えてくれた仲間たち</a:t>
            </a:r>
            <a:r>
              <a:rPr lang="ja-JP" altLang="en-US" sz="28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」</a:t>
            </a:r>
            <a:endParaRPr kumimoji="1" lang="ja-JP" altLang="en-US" sz="28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466377">
            <a:off x="5767315" y="8298063"/>
            <a:ext cx="1299678" cy="1792659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23901">
            <a:off x="5350873" y="262673"/>
            <a:ext cx="2149638" cy="149612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062" y="598931"/>
            <a:ext cx="1718751" cy="1846154"/>
          </a:xfrm>
          <a:prstGeom prst="rect">
            <a:avLst/>
          </a:prstGeom>
        </p:spPr>
      </p:pic>
      <p:pic>
        <p:nvPicPr>
          <p:cNvPr id="17" name="図 1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695" y="6292232"/>
            <a:ext cx="1966358" cy="19663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6" name="角丸四角形 55"/>
          <p:cNvSpPr/>
          <p:nvPr/>
        </p:nvSpPr>
        <p:spPr>
          <a:xfrm>
            <a:off x="253744" y="361950"/>
            <a:ext cx="7042247" cy="9803521"/>
          </a:xfrm>
          <a:prstGeom prst="roundRect">
            <a:avLst>
              <a:gd name="adj" fmla="val 2048"/>
            </a:avLst>
          </a:prstGeom>
          <a:noFill/>
          <a:ln w="57150">
            <a:solidFill>
              <a:srgbClr val="FF99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gradFill>
                <a:gsLst>
                  <a:gs pos="49000">
                    <a:srgbClr val="00B050"/>
                  </a:gs>
                  <a:gs pos="0">
                    <a:srgbClr val="00823B"/>
                  </a:gs>
                  <a:gs pos="68000">
                    <a:srgbClr val="00823B"/>
                  </a:gs>
                </a:gsLst>
                <a:lin ang="5400000" scaled="1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958442999"/>
      </p:ext>
    </p:extLst>
  </p:cSld>
  <p:clrMapOvr>
    <a:masterClrMapping/>
  </p:clrMapOvr>
</p:sld>
</file>

<file path=ppt/theme/theme1.xml><?xml version="1.0" encoding="utf-8"?>
<a:theme xmlns:a="http://schemas.openxmlformats.org/drawingml/2006/main" name="21806_a_new_welcome_flyer[1]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21806_a_new_welcome_flyer[1]</Template>
  <TotalTime>560</TotalTime>
  <Words>45</Words>
  <Application>Microsoft Office PowerPoint</Application>
  <PresentationFormat>ユーザー設定</PresentationFormat>
  <Paragraphs>25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21806_a_new_welcome_flyer[1]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Nunoshiba</dc:creator>
  <cp:lastModifiedBy>asano</cp:lastModifiedBy>
  <cp:revision>55</cp:revision>
  <cp:lastPrinted>2017-09-13T10:16:31Z</cp:lastPrinted>
  <dcterms:created xsi:type="dcterms:W3CDTF">2014-12-17T20:54:54Z</dcterms:created>
  <dcterms:modified xsi:type="dcterms:W3CDTF">2017-10-06T09:14:26Z</dcterms:modified>
</cp:coreProperties>
</file>